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0"/>
  </p:notesMasterIdLst>
  <p:sldIdLst>
    <p:sldId id="397" r:id="rId2"/>
    <p:sldId id="396" r:id="rId3"/>
    <p:sldId id="259" r:id="rId4"/>
    <p:sldId id="380" r:id="rId5"/>
    <p:sldId id="381" r:id="rId6"/>
    <p:sldId id="407" r:id="rId7"/>
    <p:sldId id="399" r:id="rId8"/>
    <p:sldId id="402" r:id="rId9"/>
    <p:sldId id="305" r:id="rId10"/>
    <p:sldId id="401" r:id="rId11"/>
    <p:sldId id="400" r:id="rId12"/>
    <p:sldId id="306" r:id="rId13"/>
    <p:sldId id="403" r:id="rId14"/>
    <p:sldId id="405" r:id="rId15"/>
    <p:sldId id="406" r:id="rId16"/>
    <p:sldId id="409" r:id="rId17"/>
    <p:sldId id="360" r:id="rId18"/>
    <p:sldId id="362" r:id="rId19"/>
    <p:sldId id="366" r:id="rId20"/>
    <p:sldId id="367" r:id="rId21"/>
    <p:sldId id="338" r:id="rId22"/>
    <p:sldId id="378" r:id="rId23"/>
    <p:sldId id="375" r:id="rId24"/>
    <p:sldId id="408" r:id="rId25"/>
    <p:sldId id="372" r:id="rId26"/>
    <p:sldId id="379" r:id="rId27"/>
    <p:sldId id="395" r:id="rId28"/>
    <p:sldId id="3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 snapToGrid="0">
      <p:cViewPr>
        <p:scale>
          <a:sx n="109" d="100"/>
          <a:sy n="109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D776E-6C39-4A92-8753-CD2E7F28E9C2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7765-D596-4641-9D9D-33C092757B3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6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1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2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92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98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57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68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end result around 30 services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84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4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74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7765-D596-4641-9D9D-33C092757B3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96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62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15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8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88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31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6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47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7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44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4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2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3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2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94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9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A8159-6476-414A-ADC2-73C910E9B88A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5308CF-279F-4641-A2A6-E5877D9CD5CF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29" y="6458442"/>
            <a:ext cx="2673118" cy="3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logateway-acc.datadoghq.com/logs?query=service%3Agame-system%209991000600180124559767281&amp;cols=service%2C%40uri&amp;event=AQAAAYFcSLSwG_5lGwAAAABBWUZjU0xyWEFBQkpCeGtOZ09MSWRnQWc&amp;index=&amp;messageDisplay=inline&amp;from_ts=1654506917054&amp;to_ts=1655111717054&amp;live=tru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BEF99B-57B0-3324-0159-BAA7B2CD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9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C1DE-C7FD-F105-FF60-6FE50CFE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Our Reasons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4CF0-2354-9D87-D05C-273E49141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Development:</a:t>
            </a:r>
          </a:p>
          <a:p>
            <a:r>
              <a:rPr lang="en-US" dirty="0"/>
              <a:t>Only run what’s relevant locally</a:t>
            </a:r>
          </a:p>
          <a:p>
            <a:pPr lvl="1"/>
            <a:r>
              <a:rPr lang="en-US" dirty="0"/>
              <a:t>No need to run whole platform</a:t>
            </a:r>
          </a:p>
          <a:p>
            <a:r>
              <a:rPr lang="en-US" dirty="0"/>
              <a:t>Only </a:t>
            </a:r>
            <a:r>
              <a:rPr lang="en-US" i="1" dirty="0"/>
              <a:t>know</a:t>
            </a:r>
            <a:r>
              <a:rPr lang="en-US" dirty="0"/>
              <a:t> what’s relevant</a:t>
            </a:r>
          </a:p>
          <a:p>
            <a:pPr lvl="1"/>
            <a:r>
              <a:rPr lang="en-US" dirty="0"/>
              <a:t>Ignore parts you don’t know / care about</a:t>
            </a:r>
          </a:p>
          <a:p>
            <a:r>
              <a:rPr lang="en-US" dirty="0"/>
              <a:t>Experience per client nice granularity</a:t>
            </a:r>
          </a:p>
          <a:p>
            <a:pPr lvl="1"/>
            <a:r>
              <a:rPr lang="en-US" dirty="0"/>
              <a:t>Security, focused API, compatibility over time</a:t>
            </a:r>
          </a:p>
          <a:p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FD2C7-B2CD-ED69-4D46-F6E0C514B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3"/>
          <a:stretch/>
        </p:blipFill>
        <p:spPr>
          <a:xfrm>
            <a:off x="8231136" y="1930400"/>
            <a:ext cx="4356000" cy="40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C1DE-C7FD-F105-FF60-6FE50CFE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Our Reasons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4CF0-2354-9D87-D05C-273E4914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42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Runtime:</a:t>
            </a:r>
          </a:p>
          <a:p>
            <a:r>
              <a:rPr lang="en-US" dirty="0"/>
              <a:t>Per-service scalability</a:t>
            </a:r>
          </a:p>
          <a:p>
            <a:pPr lvl="1"/>
            <a:r>
              <a:rPr lang="en-US" dirty="0"/>
              <a:t>E.g. for </a:t>
            </a:r>
            <a:r>
              <a:rPr lang="en-US" dirty="0" err="1"/>
              <a:t>Staatsloterij</a:t>
            </a:r>
            <a:r>
              <a:rPr lang="en-US" dirty="0"/>
              <a:t> draw or big soccer match</a:t>
            </a:r>
          </a:p>
          <a:p>
            <a:r>
              <a:rPr lang="en-US" dirty="0"/>
              <a:t>Limit blast radius when service fails</a:t>
            </a:r>
          </a:p>
          <a:p>
            <a:pPr lvl="1"/>
            <a:r>
              <a:rPr lang="en-US" dirty="0"/>
              <a:t>Very important for availability</a:t>
            </a:r>
          </a:p>
          <a:p>
            <a:r>
              <a:rPr lang="en-US" dirty="0"/>
              <a:t>Easier to update ad-hoc</a:t>
            </a:r>
          </a:p>
          <a:p>
            <a:pPr lvl="1"/>
            <a:r>
              <a:rPr lang="en-US" dirty="0"/>
              <a:t>Just push image &amp; </a:t>
            </a:r>
            <a:br>
              <a:rPr lang="en-US" dirty="0"/>
            </a:br>
            <a:r>
              <a:rPr lang="en-US" dirty="0"/>
              <a:t>update Kubernetes deployment</a:t>
            </a:r>
          </a:p>
          <a:p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9437A-3D0D-E546-80D2-9AC831192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82"/>
          <a:stretch/>
        </p:blipFill>
        <p:spPr>
          <a:xfrm>
            <a:off x="8646911" y="1792489"/>
            <a:ext cx="3996000" cy="41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821DA0-219B-497E-A9DC-FD97E401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36" y="3747412"/>
            <a:ext cx="1985282" cy="198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D22F3-5E6A-4A75-A70D-DB61A519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Project Setup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1002-80CF-4226-AE32-97EA4D1C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85428" cy="3880773"/>
          </a:xfrm>
        </p:spPr>
        <p:txBody>
          <a:bodyPr>
            <a:normAutofit/>
          </a:bodyPr>
          <a:lstStyle/>
          <a:p>
            <a:r>
              <a:rPr lang="en-US" dirty="0"/>
              <a:t>Every service is Spring Boot app</a:t>
            </a:r>
          </a:p>
          <a:p>
            <a:pPr lvl="1"/>
            <a:r>
              <a:rPr lang="en-US" dirty="0"/>
              <a:t>On Kubernetes (AWS EKS)</a:t>
            </a:r>
          </a:p>
          <a:p>
            <a:r>
              <a:rPr lang="en-US" dirty="0"/>
              <a:t>HTTP and messaging for inter-service communication</a:t>
            </a:r>
          </a:p>
          <a:p>
            <a:r>
              <a:rPr lang="en-US" dirty="0"/>
              <a:t>Mono-repo using Gradle build</a:t>
            </a:r>
          </a:p>
          <a:p>
            <a:pPr lvl="1"/>
            <a:r>
              <a:rPr lang="en-US" dirty="0"/>
              <a:t>30+ services, deployed together</a:t>
            </a:r>
          </a:p>
          <a:p>
            <a:pPr lvl="1"/>
            <a:r>
              <a:rPr lang="en-US" dirty="0"/>
              <a:t>Various shared libraries</a:t>
            </a:r>
          </a:p>
          <a:p>
            <a:pPr lvl="1"/>
            <a:r>
              <a:rPr lang="en-US" dirty="0"/>
              <a:t>Builds usually take &lt; 5 minutes</a:t>
            </a:r>
          </a:p>
        </p:txBody>
      </p:sp>
    </p:spTree>
    <p:extLst>
      <p:ext uri="{BB962C8B-B14F-4D97-AF65-F5344CB8AC3E}">
        <p14:creationId xmlns:p14="http://schemas.microsoft.com/office/powerpoint/2010/main" val="19709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BFB7-E841-2B86-14F4-8810F796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In Practice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E9541-5E4A-89D2-DCA4-50647B8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verticals follow architecture shown</a:t>
            </a:r>
          </a:p>
          <a:p>
            <a:pPr lvl="1"/>
            <a:r>
              <a:rPr lang="en-US" dirty="0"/>
              <a:t>i.e. experience + process + system service</a:t>
            </a:r>
          </a:p>
          <a:p>
            <a:pPr lvl="1"/>
            <a:r>
              <a:rPr lang="en-US" dirty="0"/>
              <a:t>Some processes have multiple experiences:</a:t>
            </a:r>
            <a:br>
              <a:rPr lang="en-US" dirty="0"/>
            </a:br>
            <a:r>
              <a:rPr lang="en-US" dirty="0"/>
              <a:t>explicit goal!</a:t>
            </a:r>
          </a:p>
          <a:p>
            <a:r>
              <a:rPr lang="en-US" dirty="0"/>
              <a:t>But not all</a:t>
            </a:r>
          </a:p>
          <a:p>
            <a:r>
              <a:rPr lang="en-US" dirty="0"/>
              <a:t>Let’s look at exceptions</a:t>
            </a:r>
          </a:p>
          <a:p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EE07A-636B-1F9B-9C77-4C3F84DF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197" y="2871989"/>
            <a:ext cx="4365804" cy="398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212E7-B9A1-7BB0-DFC9-C1DFBCC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82" y="1662545"/>
            <a:ext cx="4008582" cy="37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6D6E-1EB1-9B8C-0C7C-B4B770D1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Services (Adapters)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0075-165C-DA51-92AA-F7231DD8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7586"/>
          </a:xfrm>
        </p:spPr>
        <p:txBody>
          <a:bodyPr>
            <a:normAutofit/>
          </a:bodyPr>
          <a:lstStyle/>
          <a:p>
            <a:r>
              <a:rPr lang="en-US" dirty="0"/>
              <a:t>Dedicated System service can be overkill</a:t>
            </a:r>
          </a:p>
          <a:p>
            <a:r>
              <a:rPr lang="en-US" dirty="0"/>
              <a:t>Use when dealing with:</a:t>
            </a:r>
          </a:p>
          <a:p>
            <a:pPr lvl="1"/>
            <a:r>
              <a:rPr lang="en-US" dirty="0"/>
              <a:t>Big, important backend system w/ central role</a:t>
            </a:r>
          </a:p>
          <a:p>
            <a:pPr lvl="1"/>
            <a:r>
              <a:rPr lang="en-US" dirty="0"/>
              <a:t>Client is just a message listener</a:t>
            </a:r>
          </a:p>
          <a:p>
            <a:pPr lvl="1"/>
            <a:r>
              <a:rPr lang="en-US" dirty="0"/>
              <a:t>Client requires “weird” tech</a:t>
            </a:r>
          </a:p>
          <a:p>
            <a:pPr lvl="2"/>
            <a:r>
              <a:rPr lang="en-US" dirty="0"/>
              <a:t>Looking at you, Azure EventHub SDK!</a:t>
            </a:r>
          </a:p>
          <a:p>
            <a:r>
              <a:rPr lang="en-US" dirty="0"/>
              <a:t>Otherwise, call backends </a:t>
            </a:r>
            <a:br>
              <a:rPr lang="en-US" dirty="0"/>
            </a:br>
            <a:r>
              <a:rPr lang="en-US" dirty="0"/>
              <a:t>directly from process service</a:t>
            </a:r>
          </a:p>
          <a:p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ADC05-F96F-6C3E-BBE3-7274B6EF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02" y="3923764"/>
            <a:ext cx="4810259" cy="2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B735-3D3A-EB3F-633E-88A2FBCD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All-In-One Services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1D2B-7B85-5891-8F15-6DF58939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Experience-process separation not always useful</a:t>
            </a:r>
          </a:p>
          <a:p>
            <a:r>
              <a:rPr lang="en-US" dirty="0"/>
              <a:t>In that case, simply provide all-in-one service</a:t>
            </a:r>
          </a:p>
          <a:p>
            <a:pPr lvl="1"/>
            <a:r>
              <a:rPr lang="en-US" dirty="0"/>
              <a:t>Log-in service to retrieve bearer token for clients</a:t>
            </a:r>
          </a:p>
          <a:p>
            <a:pPr lvl="1"/>
            <a:r>
              <a:rPr lang="en-US" dirty="0"/>
              <a:t>Financial services for retailer invoicing and </a:t>
            </a:r>
            <a:br>
              <a:rPr lang="en-US" dirty="0"/>
            </a:br>
            <a:r>
              <a:rPr lang="en-US" dirty="0"/>
              <a:t>general ledger bookings</a:t>
            </a:r>
          </a:p>
          <a:p>
            <a:r>
              <a:rPr lang="en-US" dirty="0"/>
              <a:t>Still allows for extracting process service later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BDDCC-5A57-B20C-A5D5-0C3DDFDEC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7" y="146936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0AC9-73BC-DED3-4BAE-F1A9344A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Coupling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15AF8-97E4-5854-0244-00D3E429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end up with “clusters” of services</a:t>
            </a:r>
          </a:p>
          <a:p>
            <a:pPr lvl="1"/>
            <a:r>
              <a:rPr lang="en-US" dirty="0"/>
              <a:t>Some tightly coupled, </a:t>
            </a:r>
            <a:r>
              <a:rPr lang="en-US" b="1" dirty="0"/>
              <a:t>by design</a:t>
            </a:r>
          </a:p>
          <a:p>
            <a:pPr lvl="1"/>
            <a:r>
              <a:rPr lang="en-US" dirty="0"/>
              <a:t>Some more loosely coupled</a:t>
            </a:r>
          </a:p>
          <a:p>
            <a:pPr lvl="1"/>
            <a:r>
              <a:rPr lang="en-US" dirty="0"/>
              <a:t>Some completely </a:t>
            </a:r>
            <a:r>
              <a:rPr lang="en-US" dirty="0" err="1"/>
              <a:t>independant</a:t>
            </a:r>
            <a:r>
              <a:rPr lang="en-US" dirty="0"/>
              <a:t> of others</a:t>
            </a:r>
          </a:p>
          <a:p>
            <a:r>
              <a:rPr lang="en-US" dirty="0"/>
              <a:t>Very happy with results</a:t>
            </a:r>
          </a:p>
          <a:p>
            <a:pPr lvl="1"/>
            <a:r>
              <a:rPr lang="en-US" dirty="0"/>
              <a:t>Operating platform for 4+ years now</a:t>
            </a:r>
          </a:p>
          <a:p>
            <a:pPr lvl="1"/>
            <a:r>
              <a:rPr lang="en-US" dirty="0"/>
              <a:t>Still expanding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14824-81B5-EAEB-A36E-132C98FA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14" y="3394124"/>
            <a:ext cx="4320385" cy="28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Observability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637046"/>
          </a:xfrm>
        </p:spPr>
        <p:txBody>
          <a:bodyPr>
            <a:normAutofit/>
          </a:bodyPr>
          <a:lstStyle/>
          <a:p>
            <a:r>
              <a:rPr lang="nl-NL" sz="2200" dirty="0"/>
              <a:t>“</a:t>
            </a:r>
            <a:r>
              <a:rPr lang="en-US" sz="2400" dirty="0"/>
              <a:t>To acquire knowledge, one must study; </a:t>
            </a:r>
            <a:br>
              <a:rPr lang="en-US" sz="2400" dirty="0"/>
            </a:br>
            <a:r>
              <a:rPr lang="en-US" sz="2400" dirty="0"/>
              <a:t> but to acquire wisdom, one must observe.</a:t>
            </a:r>
            <a:r>
              <a:rPr lang="nl-NL" sz="2200" dirty="0"/>
              <a:t>”</a:t>
            </a:r>
            <a:br>
              <a:rPr lang="nl-NL" sz="2200" dirty="0"/>
            </a:br>
            <a:r>
              <a:rPr lang="en-US" sz="2200" dirty="0"/>
              <a:t>― Marilyn </a:t>
            </a:r>
            <a:r>
              <a:rPr lang="en-US" sz="2200" dirty="0" err="1"/>
              <a:t>vos</a:t>
            </a:r>
            <a:r>
              <a:rPr lang="en-US" sz="2200" dirty="0"/>
              <a:t> Savant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85691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8490-724A-4BA2-A57A-B24BE37F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Three Pillars Of Observability</a:t>
            </a:r>
            <a:endParaRPr lang="en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EB45F-619B-4A5D-ADF6-2DBB81275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7" y="1431123"/>
            <a:ext cx="5196582" cy="5302635"/>
          </a:xfrm>
        </p:spPr>
      </p:pic>
    </p:spTree>
    <p:extLst>
      <p:ext uri="{BB962C8B-B14F-4D97-AF65-F5344CB8AC3E}">
        <p14:creationId xmlns:p14="http://schemas.microsoft.com/office/powerpoint/2010/main" val="18233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24D7-ADC0-4535-B102-FD648071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vs Structured Logging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F7C9-6C5B-4DC3-8EE8-783E12EB3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2" y="2160589"/>
            <a:ext cx="8596668" cy="3880773"/>
          </a:xfrm>
        </p:spPr>
        <p:txBody>
          <a:bodyPr/>
          <a:lstStyle/>
          <a:p>
            <a:r>
              <a:rPr lang="en-US" dirty="0"/>
              <a:t>Logging output often follows </a:t>
            </a:r>
            <a:r>
              <a:rPr lang="en-US" b="1" dirty="0"/>
              <a:t>pattern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Problematic</a:t>
            </a:r>
          </a:p>
          <a:p>
            <a:pPr lvl="1"/>
            <a:r>
              <a:rPr lang="en-US" dirty="0"/>
              <a:t>Lossy, hard to parse, multiline messages</a:t>
            </a:r>
          </a:p>
          <a:p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EC563-2DB8-451F-8117-0047E889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" y="2918303"/>
            <a:ext cx="12886926" cy="1798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C9C03-4B15-4E41-B964-CD2C0F7FA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2" y="4782237"/>
            <a:ext cx="4834759" cy="22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2551E-7F44-4A47-B92C-2CA9975C5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54" y="2404534"/>
            <a:ext cx="8771236" cy="1646302"/>
          </a:xfrm>
        </p:spPr>
        <p:txBody>
          <a:bodyPr/>
          <a:lstStyle/>
          <a:p>
            <a:r>
              <a:rPr lang="en-US" dirty="0"/>
              <a:t>Loosely Coupled Lotteries and Cloudy Casinos</a:t>
            </a:r>
            <a:endParaRPr lang="en-N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3BB0E9-583F-4641-A450-836710006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case study of the </a:t>
            </a:r>
            <a:br>
              <a:rPr lang="en-US" sz="2800" dirty="0"/>
            </a:br>
            <a:r>
              <a:rPr lang="en-US" sz="2800" dirty="0" err="1"/>
              <a:t>Nederlandse</a:t>
            </a:r>
            <a:r>
              <a:rPr lang="en-US" sz="2800" dirty="0"/>
              <a:t> </a:t>
            </a:r>
            <a:r>
              <a:rPr lang="en-US" sz="2800" dirty="0" err="1"/>
              <a:t>Loterij</a:t>
            </a:r>
            <a:r>
              <a:rPr lang="en-US" sz="2800" dirty="0"/>
              <a:t> Integration Platform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325866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C861-9609-413A-A6D8-6DF31E87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vs Structured Logging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E62B-686A-485D-8851-745158A0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Structured logs </a:t>
            </a:r>
            <a:r>
              <a:rPr lang="en-US" dirty="0"/>
              <a:t>don’t have these problems</a:t>
            </a:r>
          </a:p>
          <a:p>
            <a:r>
              <a:rPr lang="en-US" dirty="0"/>
              <a:t>Typically use JSON</a:t>
            </a:r>
          </a:p>
          <a:p>
            <a:pPr lvl="1"/>
            <a:r>
              <a:rPr lang="en-US" dirty="0"/>
              <a:t>Supported by many aggregators as-is</a:t>
            </a:r>
          </a:p>
          <a:p>
            <a:r>
              <a:rPr lang="en-US" dirty="0"/>
              <a:t>Easy to add additional fields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5B6C0-C813-4907-9832-C034DD66454B}"/>
              </a:ext>
            </a:extLst>
          </p:cNvPr>
          <p:cNvSpPr txBox="1"/>
          <p:nvPr/>
        </p:nvSpPr>
        <p:spPr>
          <a:xfrm>
            <a:off x="1143000" y="4529138"/>
            <a:ext cx="832247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{"@timestamp":"2020-11-16T09:34:25.118+01:00",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"</a:t>
            </a:r>
            <a:r>
              <a:rPr lang="en-US" sz="2000" dirty="0" err="1">
                <a:latin typeface="Consolas" panose="020B0609020204030204" pitchFamily="49" charset="0"/>
              </a:rPr>
              <a:t>message":"Starting</a:t>
            </a:r>
            <a:r>
              <a:rPr lang="en-US" sz="2000" dirty="0">
                <a:latin typeface="Consolas" panose="020B0609020204030204" pitchFamily="49" charset="0"/>
              </a:rPr>
              <a:t> service [Tomcat]",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"logger.name":"</a:t>
            </a:r>
            <a:r>
              <a:rPr lang="en-US" sz="2000" dirty="0" err="1">
                <a:latin typeface="Consolas" panose="020B0609020204030204" pitchFamily="49" charset="0"/>
              </a:rPr>
              <a:t>org.apache.catalina.core.StandardService</a:t>
            </a:r>
            <a:r>
              <a:rPr lang="en-US" sz="2000" dirty="0">
                <a:latin typeface="Consolas" panose="020B0609020204030204" pitchFamily="49" charset="0"/>
              </a:rPr>
              <a:t>",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"</a:t>
            </a:r>
            <a:r>
              <a:rPr lang="en-US" sz="2000" dirty="0" err="1">
                <a:latin typeface="Consolas" panose="020B0609020204030204" pitchFamily="49" charset="0"/>
              </a:rPr>
              <a:t>logger.thread_name":"main","level":"INFO</a:t>
            </a:r>
            <a:r>
              <a:rPr lang="en-US" sz="2000" dirty="0">
                <a:latin typeface="Consolas" panose="020B0609020204030204" pitchFamily="49" charset="0"/>
              </a:rPr>
              <a:t>",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"service":"player-experience","region":"eu-west-1"}</a:t>
            </a:r>
          </a:p>
        </p:txBody>
      </p:sp>
    </p:spTree>
    <p:extLst>
      <p:ext uri="{BB962C8B-B14F-4D97-AF65-F5344CB8AC3E}">
        <p14:creationId xmlns:p14="http://schemas.microsoft.com/office/powerpoint/2010/main" val="249766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4442-3EB4-4642-9C1F-2EA8655B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</a:t>
            </a:r>
            <a:r>
              <a:rPr lang="en-US" dirty="0" err="1"/>
              <a:t>Appender</a:t>
            </a:r>
            <a:r>
              <a:rPr lang="en-US" dirty="0"/>
              <a:t> Configuration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71814-DD20-4341-AF92-DAD0D5CEC0B6}"/>
              </a:ext>
            </a:extLst>
          </p:cNvPr>
          <p:cNvSpPr txBox="1"/>
          <p:nvPr/>
        </p:nvSpPr>
        <p:spPr>
          <a:xfrm>
            <a:off x="677334" y="2223758"/>
            <a:ext cx="10486783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included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&lt;</a:t>
            </a:r>
            <a:r>
              <a:rPr lang="en-US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springProperty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="service" </a:t>
            </a:r>
            <a:b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source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="spring.application.name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/&gt;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&lt;</a:t>
            </a:r>
            <a:r>
              <a:rPr lang="en-US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appender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name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="CONSOLE_JSON" </a:t>
            </a:r>
            <a:b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="</a:t>
            </a:r>
            <a:r>
              <a:rPr lang="en-US" sz="2200" b="1" dirty="0" err="1">
                <a:solidFill>
                  <a:srgbClr val="008000"/>
                </a:solidFill>
                <a:latin typeface="Consolas" panose="020B0609020204030204" pitchFamily="49" charset="0"/>
              </a:rPr>
              <a:t>ch.qos.logback.core.ConsoleAppender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&lt;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encoder </a:t>
            </a:r>
            <a:r>
              <a:rPr lang="en-US" sz="2200" b="1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="</a:t>
            </a:r>
            <a:r>
              <a:rPr lang="en-US" sz="2200" b="1" dirty="0" err="1">
                <a:solidFill>
                  <a:srgbClr val="008000"/>
                </a:solidFill>
                <a:latin typeface="Consolas" panose="020B0609020204030204" pitchFamily="49" charset="0"/>
              </a:rPr>
              <a:t>net.logstash.logback.encoder.LogstashEncoder</a:t>
            </a:r>
            <a:r>
              <a:rPr lang="en-US" sz="2200" b="1" dirty="0">
                <a:solidFill>
                  <a:srgbClr val="008000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  &lt;</a:t>
            </a:r>
            <a:r>
              <a:rPr lang="en-US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customFields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&gt;{"service":"${service}"}&lt;/</a:t>
            </a:r>
            <a:r>
              <a:rPr lang="en-US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customFields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  &lt;/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encoder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 &lt;/</a:t>
            </a:r>
            <a:r>
              <a:rPr lang="en-US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appender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  <a:b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&lt;/</a:t>
            </a:r>
            <a:r>
              <a:rPr lang="en-US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included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6842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1A0C-5124-4029-8397-B7118864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MDC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2762-0B74-41B0-8715-163444BA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6634"/>
            <a:ext cx="8596668" cy="2675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Mapped Diagnostic Context: </a:t>
            </a:r>
            <a:br>
              <a:rPr lang="en-US" dirty="0"/>
            </a:br>
            <a:r>
              <a:rPr lang="en-US" dirty="0"/>
              <a:t>key-value pairs associated with current thread</a:t>
            </a:r>
          </a:p>
          <a:p>
            <a:pPr lvl="1"/>
            <a:r>
              <a:rPr lang="en-US" dirty="0"/>
              <a:t>Made available for logging</a:t>
            </a:r>
          </a:p>
          <a:p>
            <a:pPr lvl="1"/>
            <a:r>
              <a:rPr lang="en-US" dirty="0"/>
              <a:t>Standard feature in most logging frameworks</a:t>
            </a:r>
          </a:p>
          <a:p>
            <a:r>
              <a:rPr lang="en-US" dirty="0"/>
              <a:t>Many use cases</a:t>
            </a:r>
          </a:p>
          <a:p>
            <a:pPr lvl="1"/>
            <a:r>
              <a:rPr lang="en-US" dirty="0"/>
              <a:t>Current user, tenant, request URL, etc.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9ACD1-6967-46DA-BA3E-0A3B13682EDA}"/>
              </a:ext>
            </a:extLst>
          </p:cNvPr>
          <p:cNvSpPr txBox="1"/>
          <p:nvPr/>
        </p:nvSpPr>
        <p:spPr>
          <a:xfrm>
            <a:off x="677334" y="4539517"/>
            <a:ext cx="1142455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public class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MdcPopulatingFilter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</a:t>
            </a:r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extends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OncePerRequestFilter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{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</a:t>
            </a:r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protected void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doFilterInternal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(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HttpServletRequest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req,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HttpServletResponse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res,  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                                                        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FilterChain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chain) </a:t>
            </a:r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throws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ServletException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IOException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{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  </a:t>
            </a:r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try 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(</a:t>
            </a:r>
            <a:r>
              <a:rPr lang="en-US" sz="2000" b="1" i="0" dirty="0">
                <a:solidFill>
                  <a:srgbClr val="000080"/>
                </a:solidFill>
                <a:latin typeface="JetBrains Mono" panose="02010509020102050004" pitchFamily="49" charset="0"/>
              </a:rPr>
              <a:t>var 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u =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MDC.</a:t>
            </a:r>
            <a:r>
              <a:rPr lang="en-US" sz="2000" b="0" i="1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putCloseable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(</a:t>
            </a:r>
            <a:r>
              <a:rPr lang="en-US" sz="2000" b="1" i="0" dirty="0">
                <a:solidFill>
                  <a:srgbClr val="008000"/>
                </a:solidFill>
                <a:latin typeface="JetBrains Mono" panose="02010509020102050004" pitchFamily="49" charset="0"/>
              </a:rPr>
              <a:t>"</a:t>
            </a:r>
            <a:r>
              <a:rPr lang="en-US" sz="2000" b="1" i="0" dirty="0" err="1">
                <a:solidFill>
                  <a:srgbClr val="008000"/>
                </a:solidFill>
                <a:latin typeface="JetBrains Mono" panose="02010509020102050004" pitchFamily="49" charset="0"/>
              </a:rPr>
              <a:t>uri</a:t>
            </a:r>
            <a:r>
              <a:rPr lang="en-US" sz="2000" b="1" i="0" dirty="0">
                <a:solidFill>
                  <a:srgbClr val="008000"/>
                </a:solidFill>
                <a:latin typeface="JetBrains Mono" panose="02010509020102050004" pitchFamily="49" charset="0"/>
              </a:rPr>
              <a:t>"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req.getRequestURI</a:t>
            </a:r>
            <a:r>
              <a:rPr lang="en-US" sz="2000" dirty="0">
                <a:solidFill>
                  <a:srgbClr val="000000"/>
                </a:solidFill>
                <a:latin typeface="JetBrains Mono" panose="02010509020102050004" pitchFamily="49" charset="0"/>
              </a:rPr>
              <a:t>())) 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{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    </a:t>
            </a:r>
            <a:r>
              <a:rPr lang="en-US" sz="2000" b="0" i="0" dirty="0" err="1">
                <a:solidFill>
                  <a:srgbClr val="000000"/>
                </a:solidFill>
                <a:latin typeface="JetBrains Mono" panose="02010509020102050004" pitchFamily="49" charset="0"/>
              </a:rPr>
              <a:t>chain.doFilter</a:t>
            </a: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(req, res);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  }</a:t>
            </a:r>
            <a:b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</a:br>
            <a:r>
              <a:rPr lang="en-US" sz="2000" b="0" i="0" dirty="0">
                <a:solidFill>
                  <a:srgbClr val="000000"/>
                </a:solidFill>
                <a:latin typeface="JetBrains Mono" panose="020105090201020500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6827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7E2E-9E73-49AD-BA9D-A1CE7517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Traces and Slices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A983-22D3-4692-A139-9A529B01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ID generated once per incoming request,</a:t>
            </a:r>
            <a:br>
              <a:rPr lang="en-US" dirty="0"/>
            </a:br>
            <a:r>
              <a:rPr lang="en-US" dirty="0"/>
              <a:t>propagated with downstream calls</a:t>
            </a:r>
          </a:p>
          <a:p>
            <a:pPr lvl="1"/>
            <a:r>
              <a:rPr lang="en-US" dirty="0"/>
              <a:t>Included in all logging</a:t>
            </a:r>
          </a:p>
          <a:p>
            <a:pPr lvl="1"/>
            <a:r>
              <a:rPr lang="en-US" dirty="0"/>
              <a:t>We include them as response headers as well</a:t>
            </a:r>
          </a:p>
          <a:p>
            <a:r>
              <a:rPr lang="en-US" dirty="0"/>
              <a:t>Every “hop” start a new slice within the trace</a:t>
            </a:r>
          </a:p>
          <a:p>
            <a:pPr lvl="1"/>
            <a:r>
              <a:rPr lang="en-US" dirty="0"/>
              <a:t>Actual network hop, or logical within a service</a:t>
            </a:r>
          </a:p>
          <a:p>
            <a:pPr lvl="1"/>
            <a:r>
              <a:rPr lang="en-US" dirty="0"/>
              <a:t>Traces can be exported to tracing DB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15618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AC174-D2B7-E959-61DB-AFE5FE80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Logging + Tracing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42E33-62AC-3E0B-9001-2EE7664EB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“</a:t>
            </a:r>
            <a:r>
              <a:rPr lang="en-US" dirty="0" err="1">
                <a:hlinkClick r:id="rId2"/>
              </a:rPr>
              <a:t>Inlane</a:t>
            </a:r>
            <a:r>
              <a:rPr lang="en-US" dirty="0">
                <a:hlinkClick r:id="rId2"/>
              </a:rPr>
              <a:t>” retrieval of winnings for a scratch ticket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26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9B8A-555F-4DEB-BBF4-CCD7C0C3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4C4B-5599-4720-ACF9-DA019467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Pre-aggregated numeric info</a:t>
            </a:r>
          </a:p>
          <a:p>
            <a:pPr lvl="1"/>
            <a:r>
              <a:rPr lang="en-US" dirty="0"/>
              <a:t>Counters, timers, gauge, distribution-summary, …</a:t>
            </a:r>
          </a:p>
          <a:p>
            <a:pPr lvl="1"/>
            <a:r>
              <a:rPr lang="en-US" dirty="0"/>
              <a:t>Like mix, max, avg response times for MVC controllers</a:t>
            </a:r>
          </a:p>
          <a:p>
            <a:pPr lvl="1"/>
            <a:r>
              <a:rPr lang="en-US" dirty="0"/>
              <a:t>Very different from individual log events</a:t>
            </a:r>
          </a:p>
          <a:p>
            <a:r>
              <a:rPr lang="en-US" dirty="0"/>
              <a:t>Enriched with </a:t>
            </a:r>
            <a:r>
              <a:rPr lang="en-US" i="1" dirty="0"/>
              <a:t>tags</a:t>
            </a:r>
            <a:r>
              <a:rPr lang="en-US" dirty="0"/>
              <a:t> or </a:t>
            </a:r>
            <a:r>
              <a:rPr lang="en-US" i="1" dirty="0"/>
              <a:t>dimensions</a:t>
            </a:r>
          </a:p>
          <a:p>
            <a:pPr lvl="1"/>
            <a:r>
              <a:rPr lang="en-US" dirty="0"/>
              <a:t>Like HTTP method, path, status code, …</a:t>
            </a:r>
          </a:p>
          <a:p>
            <a:r>
              <a:rPr lang="en-US" dirty="0"/>
              <a:t>Sent to time-series DB for storing</a:t>
            </a:r>
          </a:p>
          <a:p>
            <a:pPr lvl="1"/>
            <a:r>
              <a:rPr lang="en-US" dirty="0"/>
              <a:t>For dashboarding and alerting</a:t>
            </a:r>
          </a:p>
          <a:p>
            <a:pPr lvl="1"/>
            <a:r>
              <a:rPr lang="en-US" dirty="0"/>
              <a:t>Slicing &amp; dicing based on tags</a:t>
            </a:r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5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B52E-A21A-4F63-AEC5-03581D73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Benefits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EC0BF-0F9A-4093-95B4-F22759228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Compared to logging:</a:t>
            </a:r>
          </a:p>
          <a:p>
            <a:r>
              <a:rPr lang="en-US" dirty="0"/>
              <a:t>Scales much better: </a:t>
            </a:r>
            <a:r>
              <a:rPr lang="en-US" i="1" dirty="0"/>
              <a:t>bigger</a:t>
            </a:r>
            <a:r>
              <a:rPr lang="en-US" dirty="0"/>
              <a:t> numbers, not </a:t>
            </a:r>
            <a:r>
              <a:rPr lang="en-US" i="1" dirty="0"/>
              <a:t>more</a:t>
            </a:r>
          </a:p>
          <a:p>
            <a:r>
              <a:rPr lang="en-US" dirty="0"/>
              <a:t>Faster to work with for big periods of time</a:t>
            </a:r>
          </a:p>
          <a:p>
            <a:r>
              <a:rPr lang="en-US" dirty="0"/>
              <a:t>Cheaper to store</a:t>
            </a:r>
          </a:p>
          <a:p>
            <a:r>
              <a:rPr lang="en-US" dirty="0"/>
              <a:t>Provides lots of insight into both infra and busines without doing any work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72207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2C358B-14E0-42ED-9FE9-9975E113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2474E-F5D9-4595-ACB0-E6E3ABF4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55946" cy="3880773"/>
          </a:xfrm>
        </p:spPr>
        <p:txBody>
          <a:bodyPr>
            <a:normAutofit/>
          </a:bodyPr>
          <a:lstStyle/>
          <a:p>
            <a:r>
              <a:rPr lang="en-US" dirty="0"/>
              <a:t>Reasons for microservices vary wildly</a:t>
            </a:r>
          </a:p>
          <a:p>
            <a:pPr lvl="1"/>
            <a:r>
              <a:rPr lang="en-US" dirty="0"/>
              <a:t>Understand what matters to </a:t>
            </a:r>
            <a:r>
              <a:rPr lang="en-US" i="1" dirty="0"/>
              <a:t>you!</a:t>
            </a:r>
          </a:p>
          <a:p>
            <a:r>
              <a:rPr lang="en-US" dirty="0"/>
              <a:t>Ability to observe your services is crucial</a:t>
            </a:r>
          </a:p>
          <a:p>
            <a:pPr lvl="1"/>
            <a:r>
              <a:rPr lang="en-US" dirty="0"/>
              <a:t>Don’t make this an afterthought</a:t>
            </a:r>
          </a:p>
          <a:p>
            <a:pPr lvl="1"/>
            <a:r>
              <a:rPr lang="en-US" dirty="0"/>
              <a:t>Allow developers access to production!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Talk to me if you’re interested to learn more</a:t>
            </a:r>
          </a:p>
        </p:txBody>
      </p:sp>
    </p:spTree>
    <p:extLst>
      <p:ext uri="{BB962C8B-B14F-4D97-AF65-F5344CB8AC3E}">
        <p14:creationId xmlns:p14="http://schemas.microsoft.com/office/powerpoint/2010/main" val="8643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2F2757-9A8F-4BDD-7BC7-CBF25E0C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About</a:t>
            </a:r>
            <a:r>
              <a:rPr lang="nl-NL" dirty="0"/>
              <a:t>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Joris Kuipers</a:t>
            </a:r>
          </a:p>
          <a:p>
            <a:r>
              <a:rPr lang="nl-NL" sz="3200" dirty="0"/>
              <a:t>      @</a:t>
            </a:r>
            <a:r>
              <a:rPr lang="nl-NL" sz="3200" dirty="0" err="1"/>
              <a:t>jkuipers</a:t>
            </a:r>
            <a:endParaRPr lang="nl-NL" sz="3200" dirty="0"/>
          </a:p>
          <a:p>
            <a:r>
              <a:rPr lang="nl-NL" sz="3200" dirty="0"/>
              <a:t>CTO, hands-on architect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br>
              <a:rPr lang="nl-NL" sz="3200" dirty="0"/>
            </a:br>
            <a:r>
              <a:rPr lang="nl-NL" sz="3200" dirty="0" err="1"/>
              <a:t>fly-by-night</a:t>
            </a:r>
            <a:r>
              <a:rPr lang="nl-NL" sz="3200" dirty="0"/>
              <a:t> Spring trainer </a:t>
            </a:r>
            <a:br>
              <a:rPr lang="nl-NL" sz="3200" dirty="0"/>
            </a:br>
            <a:r>
              <a:rPr lang="nl-NL" sz="3200" dirty="0"/>
              <a:t>@ Trifork Amsterdam</a:t>
            </a:r>
          </a:p>
          <a:p>
            <a:endParaRPr lang="nl-N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5" y="2734887"/>
            <a:ext cx="694113" cy="694113"/>
          </a:xfrm>
          <a:prstGeom prst="rect">
            <a:avLst/>
          </a:prstGeom>
        </p:spPr>
      </p:pic>
      <p:pic>
        <p:nvPicPr>
          <p:cNvPr id="4098" name="Picture 2" descr="Image result for credi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002">
            <a:off x="6696627" y="1429120"/>
            <a:ext cx="5191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Integration platform </a:t>
            </a:r>
            <a:r>
              <a:rPr lang="nl-NL" dirty="0" err="1"/>
              <a:t>for</a:t>
            </a:r>
            <a:r>
              <a:rPr lang="nl-NL" dirty="0"/>
              <a:t> Nederlandse Loterij</a:t>
            </a:r>
          </a:p>
          <a:p>
            <a:r>
              <a:rPr lang="nl-NL" dirty="0" err="1"/>
              <a:t>Expose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backends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clients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APIs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custom</a:t>
            </a:r>
            <a:r>
              <a:rPr lang="nl-NL" dirty="0"/>
              <a:t> domain model</a:t>
            </a:r>
          </a:p>
          <a:p>
            <a:pPr lvl="1"/>
            <a:r>
              <a:rPr lang="nl-NL" dirty="0" err="1"/>
              <a:t>Encapsulate</a:t>
            </a:r>
            <a:r>
              <a:rPr lang="nl-NL" dirty="0"/>
              <a:t> backend details</a:t>
            </a:r>
          </a:p>
          <a:p>
            <a:pPr lvl="1"/>
            <a:r>
              <a:rPr lang="nl-NL" dirty="0" err="1"/>
              <a:t>Facilitate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replacement</a:t>
            </a:r>
            <a:endParaRPr lang="nl-NL" dirty="0"/>
          </a:p>
          <a:p>
            <a:r>
              <a:rPr lang="nl-NL" dirty="0"/>
              <a:t>Serves ca. 2 </a:t>
            </a:r>
            <a:r>
              <a:rPr lang="nl-NL" dirty="0" err="1"/>
              <a:t>million</a:t>
            </a:r>
            <a:r>
              <a:rPr lang="nl-NL" dirty="0"/>
              <a:t> users</a:t>
            </a:r>
          </a:p>
          <a:p>
            <a:pPr lvl="1"/>
            <a:r>
              <a:rPr lang="nl-NL" dirty="0" err="1"/>
              <a:t>peaks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state </a:t>
            </a:r>
            <a:r>
              <a:rPr lang="nl-NL" dirty="0" err="1"/>
              <a:t>lottery</a:t>
            </a:r>
            <a:r>
              <a:rPr lang="nl-NL" dirty="0"/>
              <a:t> draws </a:t>
            </a:r>
            <a:r>
              <a:rPr lang="nl-NL" dirty="0" err="1"/>
              <a:t>and</a:t>
            </a:r>
            <a:r>
              <a:rPr lang="nl-NL" dirty="0"/>
              <a:t> big </a:t>
            </a:r>
            <a:r>
              <a:rPr lang="nl-NL" dirty="0" err="1"/>
              <a:t>soccer</a:t>
            </a:r>
            <a:r>
              <a:rPr lang="nl-NL" dirty="0"/>
              <a:t> games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35E73-DE11-4909-9EA9-390F481B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05" y="379411"/>
            <a:ext cx="3962397" cy="1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D4DC-D3DE-4810-AD0B-C24DC2F9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904C1-0429-4752-B937-A619BC9A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12101" cy="3880773"/>
          </a:xfrm>
        </p:spPr>
        <p:txBody>
          <a:bodyPr/>
          <a:lstStyle/>
          <a:p>
            <a:r>
              <a:rPr lang="en-US" sz="2600" dirty="0"/>
              <a:t>Lottery migration completed with </a:t>
            </a:r>
            <a:r>
              <a:rPr lang="en-US" sz="2600" dirty="0" err="1"/>
              <a:t>Staatsloterij</a:t>
            </a:r>
            <a:r>
              <a:rPr lang="en-US" sz="2600" dirty="0"/>
              <a:t> early 2021</a:t>
            </a:r>
          </a:p>
          <a:p>
            <a:pPr lvl="1"/>
            <a:r>
              <a:rPr lang="en-US" dirty="0"/>
              <a:t>Including custom subscription system!</a:t>
            </a:r>
          </a:p>
          <a:p>
            <a:r>
              <a:rPr lang="en-US" sz="2600" dirty="0"/>
              <a:t>Since October, new law “</a:t>
            </a:r>
            <a:r>
              <a:rPr lang="en-US" sz="2600" dirty="0" err="1"/>
              <a:t>Kansspelen</a:t>
            </a:r>
            <a:r>
              <a:rPr lang="en-US" sz="2600" dirty="0"/>
              <a:t> Op </a:t>
            </a:r>
            <a:r>
              <a:rPr lang="en-US" sz="2600" dirty="0" err="1"/>
              <a:t>Afstand</a:t>
            </a:r>
            <a:r>
              <a:rPr lang="en-US" sz="2600" dirty="0"/>
              <a:t>” in effect</a:t>
            </a:r>
          </a:p>
          <a:p>
            <a:pPr lvl="1"/>
            <a:r>
              <a:rPr lang="en-US" dirty="0"/>
              <a:t>Allowing online casino and live </a:t>
            </a:r>
            <a:r>
              <a:rPr lang="en-US" dirty="0" err="1"/>
              <a:t>sportsbetting</a:t>
            </a:r>
            <a:endParaRPr lang="en-US" dirty="0"/>
          </a:p>
          <a:p>
            <a:pPr lvl="1"/>
            <a:r>
              <a:rPr lang="en-US" dirty="0"/>
              <a:t>Strict regulations around addiction and fraud prevention</a:t>
            </a:r>
          </a:p>
          <a:p>
            <a:pPr lvl="1"/>
            <a:r>
              <a:rPr lang="en-US" dirty="0"/>
              <a:t>Requiring </a:t>
            </a:r>
            <a:r>
              <a:rPr lang="en-US" i="1" dirty="0"/>
              <a:t>many </a:t>
            </a:r>
            <a:r>
              <a:rPr lang="en-US" dirty="0"/>
              <a:t>new systems to be integrated</a:t>
            </a:r>
            <a:br>
              <a:rPr lang="en-US" dirty="0"/>
            </a:br>
            <a:r>
              <a:rPr lang="en-US" dirty="0"/>
              <a:t>(current count around 30)</a:t>
            </a:r>
          </a:p>
          <a:p>
            <a:pPr lvl="1"/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29BC8-5AA1-4799-9192-22E4FEE08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71" y="193040"/>
            <a:ext cx="2419431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E7DD2-A043-ABA6-DE59-B8AEA3D3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Rationale &amp; Setup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9A76F-4DEA-B955-2C7B-9B90E41A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826581"/>
          </a:xfrm>
        </p:spPr>
        <p:txBody>
          <a:bodyPr>
            <a:normAutofit/>
          </a:bodyPr>
          <a:lstStyle/>
          <a:p>
            <a:r>
              <a:rPr lang="en-US" sz="2200" dirty="0"/>
              <a:t>“And all these years before, well, I was blind</a:t>
            </a:r>
            <a:br>
              <a:rPr lang="en-US" sz="2200" dirty="0"/>
            </a:br>
            <a:r>
              <a:rPr lang="en-US" sz="2200" dirty="0"/>
              <a:t>  That's my conclusion</a:t>
            </a:r>
            <a:br>
              <a:rPr lang="en-US" sz="2200" dirty="0"/>
            </a:br>
            <a:r>
              <a:rPr lang="en-US" sz="2200" dirty="0"/>
              <a:t>  </a:t>
            </a:r>
            <a:r>
              <a:rPr lang="en-US" sz="2200" dirty="0" err="1"/>
              <a:t>'Cause</a:t>
            </a:r>
            <a:r>
              <a:rPr lang="en-US" sz="2200" dirty="0"/>
              <a:t> I'm the architect”</a:t>
            </a:r>
          </a:p>
          <a:p>
            <a:r>
              <a:rPr lang="en-US" sz="2200" dirty="0"/>
              <a:t>― </a:t>
            </a:r>
            <a:r>
              <a:rPr lang="en-US" sz="2200" dirty="0" err="1"/>
              <a:t>dEUS</a:t>
            </a:r>
            <a:r>
              <a:rPr lang="en-US" sz="2200" dirty="0"/>
              <a:t>, The Architect</a:t>
            </a:r>
          </a:p>
        </p:txBody>
      </p:sp>
    </p:spTree>
    <p:extLst>
      <p:ext uri="{BB962C8B-B14F-4D97-AF65-F5344CB8AC3E}">
        <p14:creationId xmlns:p14="http://schemas.microsoft.com/office/powerpoint/2010/main" val="373663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2DCB-429A-8A7F-833B-2730FC06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Common Reasons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1FC1-12AE-AB35-A12F-92EEC54B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inter-team </a:t>
            </a:r>
            <a:br>
              <a:rPr lang="en-US" dirty="0"/>
            </a:br>
            <a:r>
              <a:rPr lang="en-US" dirty="0"/>
              <a:t>coordination/communication	</a:t>
            </a:r>
          </a:p>
          <a:p>
            <a:pPr lvl="1"/>
            <a:r>
              <a:rPr lang="en-US" dirty="0"/>
              <a:t>We are one team</a:t>
            </a:r>
          </a:p>
          <a:p>
            <a:r>
              <a:rPr lang="en-US" dirty="0"/>
              <a:t>Different tech stacks</a:t>
            </a:r>
          </a:p>
          <a:p>
            <a:pPr lvl="1"/>
            <a:r>
              <a:rPr lang="en-US" dirty="0"/>
              <a:t>All services built with Spring Boot</a:t>
            </a:r>
          </a:p>
          <a:p>
            <a:r>
              <a:rPr lang="en-US" dirty="0"/>
              <a:t>Different life cycles</a:t>
            </a:r>
          </a:p>
          <a:p>
            <a:pPr lvl="1"/>
            <a:r>
              <a:rPr lang="en-US" dirty="0"/>
              <a:t>Regular release deploys everything together</a:t>
            </a: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ECE4D-8EE0-48BC-A162-90A6F132E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34" y="1948997"/>
            <a:ext cx="4092366" cy="40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0F01-2BED-809F-1941-71F091FF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Reasons?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0678-81B7-0432-722E-2D2F2D9D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all the rage when we started</a:t>
            </a:r>
          </a:p>
          <a:p>
            <a:r>
              <a:rPr lang="en-US" dirty="0"/>
              <a:t>Resumé-driven development</a:t>
            </a:r>
          </a:p>
          <a:p>
            <a:r>
              <a:rPr lang="en-US" dirty="0"/>
              <a:t>I want to talk at conferences</a:t>
            </a:r>
          </a:p>
          <a:p>
            <a:endParaRPr lang="en-US" dirty="0"/>
          </a:p>
          <a:p>
            <a:r>
              <a:rPr lang="en-US" dirty="0"/>
              <a:t>Thanks for coming to my talk…</a:t>
            </a:r>
          </a:p>
          <a:p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36F9D-C381-9C35-2A15-E8323FB6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5" y="4293"/>
            <a:ext cx="4566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B4BD-06F8-4C6C-AFE4-F2405FE9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A717-308C-4C11-8D09-51F5CA50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72787" cy="3880773"/>
          </a:xfrm>
        </p:spPr>
        <p:txBody>
          <a:bodyPr/>
          <a:lstStyle/>
          <a:p>
            <a:r>
              <a:rPr lang="en-US" dirty="0"/>
              <a:t>Separate domains </a:t>
            </a:r>
            <a:br>
              <a:rPr lang="en-US" dirty="0"/>
            </a:br>
            <a:r>
              <a:rPr lang="en-US" dirty="0"/>
              <a:t>(verticals)</a:t>
            </a:r>
            <a:br>
              <a:rPr lang="en-US" dirty="0"/>
            </a:br>
            <a:r>
              <a:rPr lang="en-US" dirty="0"/>
              <a:t>and service types </a:t>
            </a:r>
            <a:br>
              <a:rPr lang="en-US" dirty="0"/>
            </a:br>
            <a:r>
              <a:rPr lang="en-US" dirty="0"/>
              <a:t>(horizontals)</a:t>
            </a:r>
          </a:p>
          <a:p>
            <a:r>
              <a:rPr lang="en-US" dirty="0"/>
              <a:t>Verticals: </a:t>
            </a:r>
            <a:br>
              <a:rPr lang="en-US" dirty="0"/>
            </a:br>
            <a:r>
              <a:rPr lang="en-US" dirty="0"/>
              <a:t>specific games, </a:t>
            </a:r>
            <a:br>
              <a:rPr lang="en-US" dirty="0"/>
            </a:br>
            <a:r>
              <a:rPr lang="en-US" dirty="0"/>
              <a:t>subscriptions, players,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86449-E982-4B20-BF5F-DF778FFE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037" y="816638"/>
            <a:ext cx="6525963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527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1087</Words>
  <Application>Microsoft Office PowerPoint</Application>
  <PresentationFormat>Widescreen</PresentationFormat>
  <Paragraphs>163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Consolas</vt:lpstr>
      <vt:lpstr>JetBrains Mono</vt:lpstr>
      <vt:lpstr>Trebuchet MS</vt:lpstr>
      <vt:lpstr>Wingdings 3</vt:lpstr>
      <vt:lpstr>Facet</vt:lpstr>
      <vt:lpstr>PowerPoint Presentation</vt:lpstr>
      <vt:lpstr>Loosely Coupled Lotteries and Cloudy Casinos</vt:lpstr>
      <vt:lpstr>About Me</vt:lpstr>
      <vt:lpstr>Introduction</vt:lpstr>
      <vt:lpstr>Project Milestones</vt:lpstr>
      <vt:lpstr>Microservices: Rationale &amp; Setup</vt:lpstr>
      <vt:lpstr>Microservices: Common Reasons</vt:lpstr>
      <vt:lpstr>Our Reasons?</vt:lpstr>
      <vt:lpstr>Architecture</vt:lpstr>
      <vt:lpstr>Microservices: Our Reasons</vt:lpstr>
      <vt:lpstr>Microservices: Our Reasons</vt:lpstr>
      <vt:lpstr>Resulting Project Setup</vt:lpstr>
      <vt:lpstr>Architecture In Practice</vt:lpstr>
      <vt:lpstr>System Services (Adapters)</vt:lpstr>
      <vt:lpstr>All-In-One Services</vt:lpstr>
      <vt:lpstr>Resulting Coupling</vt:lpstr>
      <vt:lpstr>Observability</vt:lpstr>
      <vt:lpstr>The Three Pillars Of Observability</vt:lpstr>
      <vt:lpstr>Patterns vs Structured Logging</vt:lpstr>
      <vt:lpstr>Patterns vs Structured Logging</vt:lpstr>
      <vt:lpstr>Logging Appender Configuration</vt:lpstr>
      <vt:lpstr>MDC</vt:lpstr>
      <vt:lpstr>Traces and Slices</vt:lpstr>
      <vt:lpstr>Demo Logging + Tracing</vt:lpstr>
      <vt:lpstr>Metrics</vt:lpstr>
      <vt:lpstr>Metrics Benefits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Joris Kuipers</dc:creator>
  <cp:lastModifiedBy>Joris Kuipers</cp:lastModifiedBy>
  <cp:revision>297</cp:revision>
  <dcterms:created xsi:type="dcterms:W3CDTF">2017-05-19T09:40:08Z</dcterms:created>
  <dcterms:modified xsi:type="dcterms:W3CDTF">2022-06-15T07:10:04Z</dcterms:modified>
</cp:coreProperties>
</file>